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5" r:id="rId6"/>
    <p:sldId id="262" r:id="rId7"/>
    <p:sldId id="266" r:id="rId8"/>
    <p:sldId id="263" r:id="rId9"/>
    <p:sldId id="264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3F0B5-65BD-48EE-AD28-CAF6DA9A7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E0A05-5048-42E2-A163-3E70043F8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77B85-3CFB-43B6-A105-A4A3FF54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DD287-FF03-4C44-A5DF-8BC28286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F41C6-EECD-4864-90C3-AB869CCB3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7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2DE3-B853-4CAD-A029-D7DD98B51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EFCBE-9503-4B32-80DE-F03143DEB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BEF04-A259-4CC8-80C9-AADC856F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3CC2F-9091-442B-8E7C-1CFBA71B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02CC2-AE02-4D75-96FE-B6EA0F8D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747D5-37DE-42E3-98B6-9497A90BB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5C7BE-E26E-4047-8281-6411793CA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FF2A-CD37-48A5-9E1C-A9B4CD31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72A5-AC1F-41BF-93CC-18E38EBF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F42B0-2292-4CBF-8A6B-9D1340A8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334C-CFCF-412A-A110-59FE05B7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4BCA6-5043-49A3-9A95-9ACBC9394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C0098-6E73-43B3-90FB-26E0F55F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F0A66-3A66-40F3-AA3C-D4E8387C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D894-4476-4B6E-B9F2-2E18BAA6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15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36F9-76AE-44BA-84D0-89F32369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435B6-86CD-4860-BAC6-1DA39641E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DE034-7F2F-4063-9B77-7C5FB712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521FD-CCD9-4B0A-8B12-84010A04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CD342-2257-40C1-912B-D3F15B03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F11F-E7B1-4E28-B45F-B3173A43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DD877-1E3A-4C88-9E6E-2C2D80EE5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292D6-72E7-4164-9A88-966F34C81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092BC-3C77-40E0-9AA6-F23C7B02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5D3B7-4066-4B7A-830D-2A9EDF9C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A409D-643B-4BD5-A080-7CBA6BE7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56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D326-90D5-44DE-894E-BD8FB0DC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A17DA-D554-4BAC-A85E-FB18861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32403-B4D7-4127-84AD-544A11BBD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60953-764C-4FBC-9B68-F1D682CBD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B2704-3EE7-4693-877C-5D93175E4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CEEAC7-5128-45F9-B018-1464A51F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9BC53-5A36-4573-8FCA-50724B17E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E1CA8-52E3-4872-ABB8-AA3B57AE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C6FC-E757-4A16-9D1E-82C4AC67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FD918-820D-4007-B760-F238F39B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0A5A1-2DD3-4674-A78B-90ACD778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51688-54DC-413F-9BD9-57338AD7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2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9F2EAB-2416-485C-99AF-FBA9324F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0F9F7-1B06-4B14-99C5-1DF83D15D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FA64A-1D56-4CA8-A389-5B24DA89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6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88D4-1890-47ED-88B5-E7EBE498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80A3-4D2A-49C5-AF80-1D96200B4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62047-8D0B-475F-8320-DA94A3F79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B1A1A-6874-4423-97D9-3A2E1A445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BCB2E-55FB-4DE5-9267-FEA42FCB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34AF7-0828-42E5-B8BD-D868991E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4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5EEEB-43B2-494E-8AB1-FC14C01BE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01C63-C889-4A7F-804C-18FE9C2BF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1545A-E7D8-4835-B23F-23070E140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EE007-AF41-48B1-8554-B3BC2649B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712A2-31A4-4F62-B60C-E7D65F39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5ABC4-C2F4-4B19-9F11-19D5E1E7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1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3EC14-D9F5-42FE-8823-A40AF10C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73318-B87A-46E6-A2C3-8390BAE3E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21A0D-21B0-4FE3-B0BF-BA840A516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4DD6E-000A-4D64-A51F-A621A49667B0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80D30-BB5D-4900-86DF-6C37BFB18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ACEDF-5E52-4DEC-8AC8-B46C07BF7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E5138-BEC8-45A9-BB3C-450A66A96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D7ACFE-4B42-4570-BD31-7C2B30263E75}"/>
              </a:ext>
            </a:extLst>
          </p:cNvPr>
          <p:cNvSpPr txBox="1"/>
          <p:nvPr/>
        </p:nvSpPr>
        <p:spPr>
          <a:xfrm>
            <a:off x="2991774" y="2828835"/>
            <a:ext cx="9010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B0F0"/>
                </a:solidFill>
                <a:latin typeface="Algerian" panose="04020705040A02060702" pitchFamily="82" charset="0"/>
              </a:rPr>
              <a:t>Genie</a:t>
            </a:r>
            <a:r>
              <a:rPr lang="en-US" sz="7200" dirty="0">
                <a:latin typeface="Algerian" panose="04020705040A02060702" pitchFamily="82" charset="0"/>
              </a:rPr>
              <a:t> in a </a:t>
            </a:r>
            <a:r>
              <a:rPr lang="en-US" sz="7200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</a:rPr>
              <a:t>bot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F5812-E52A-4C72-AF8A-FB6F3611D40F}"/>
              </a:ext>
            </a:extLst>
          </p:cNvPr>
          <p:cNvSpPr txBox="1"/>
          <p:nvPr/>
        </p:nvSpPr>
        <p:spPr>
          <a:xfrm>
            <a:off x="5166804" y="6058101"/>
            <a:ext cx="4438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Worldpay</a:t>
            </a:r>
          </a:p>
          <a:p>
            <a:r>
              <a:rPr lang="en-US" sz="1600" b="1" dirty="0">
                <a:solidFill>
                  <a:srgbClr val="FF0000"/>
                </a:solidFill>
                <a:latin typeface="Arial Black" panose="020B0A04020102020204" pitchFamily="34" charset="0"/>
              </a:rPr>
              <a:t>     </a:t>
            </a:r>
            <a:r>
              <a:rPr lang="en-US" sz="1200" b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HACKATHON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808D4-00BD-412D-8379-71B6AB200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7" y="3844588"/>
            <a:ext cx="2802383" cy="30311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80992A-A0A2-4160-A1E6-FB502D3F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68" y="4826116"/>
            <a:ext cx="753003" cy="103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B3EC45-459D-4E64-8457-70E327618131}"/>
              </a:ext>
            </a:extLst>
          </p:cNvPr>
          <p:cNvSpPr txBox="1"/>
          <p:nvPr/>
        </p:nvSpPr>
        <p:spPr>
          <a:xfrm>
            <a:off x="8185212" y="4545367"/>
            <a:ext cx="37108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real genies behind:</a:t>
            </a:r>
          </a:p>
          <a:p>
            <a:r>
              <a:rPr lang="en-US" dirty="0"/>
              <a:t>	Chen Chang</a:t>
            </a:r>
          </a:p>
          <a:p>
            <a:r>
              <a:rPr lang="en-US" dirty="0"/>
              <a:t>	</a:t>
            </a:r>
            <a:r>
              <a:rPr lang="en-US" dirty="0" err="1"/>
              <a:t>Charu</a:t>
            </a:r>
            <a:r>
              <a:rPr lang="en-US" dirty="0"/>
              <a:t> Agrawal</a:t>
            </a:r>
          </a:p>
          <a:p>
            <a:r>
              <a:rPr lang="en-US" dirty="0"/>
              <a:t>	Jason Hilliard</a:t>
            </a:r>
          </a:p>
          <a:p>
            <a:r>
              <a:rPr lang="en-US" dirty="0"/>
              <a:t>	Kartik Dave</a:t>
            </a:r>
          </a:p>
        </p:txBody>
      </p:sp>
    </p:spTree>
    <p:extLst>
      <p:ext uri="{BB962C8B-B14F-4D97-AF65-F5344CB8AC3E}">
        <p14:creationId xmlns:p14="http://schemas.microsoft.com/office/powerpoint/2010/main" val="314332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8FF53A-A951-4565-A6B1-4F4CD15C2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62" y="703217"/>
            <a:ext cx="2889504" cy="396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5B6B08-8E2F-4B52-89CB-45934AC92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61" y="2886891"/>
            <a:ext cx="6738499" cy="379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56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1D85009-5587-4F59-9C2F-EC88FDA2D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912" y="621963"/>
            <a:ext cx="2059914" cy="176916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5C9BCB-6ED8-4966-9F41-C6B750DBDC37}"/>
              </a:ext>
            </a:extLst>
          </p:cNvPr>
          <p:cNvSpPr/>
          <p:nvPr/>
        </p:nvSpPr>
        <p:spPr>
          <a:xfrm>
            <a:off x="3037704" y="2232101"/>
            <a:ext cx="1478330" cy="12920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+mj-lt"/>
              </a:rPr>
              <a:t>Merchants</a:t>
            </a:r>
          </a:p>
          <a:p>
            <a:pPr algn="ctr"/>
            <a:r>
              <a:rPr lang="en-US" sz="1100" b="1" dirty="0">
                <a:latin typeface="+mj-lt"/>
              </a:rPr>
              <a:t>Product Manager</a:t>
            </a:r>
          </a:p>
          <a:p>
            <a:pPr algn="ctr"/>
            <a:r>
              <a:rPr lang="en-US" sz="1100" b="1" dirty="0">
                <a:latin typeface="+mj-lt"/>
              </a:rPr>
              <a:t>Senior Leaders</a:t>
            </a:r>
          </a:p>
          <a:p>
            <a:pPr algn="ctr"/>
            <a:r>
              <a:rPr lang="en-US" sz="1100" b="1" dirty="0">
                <a:latin typeface="+mj-lt"/>
              </a:rPr>
              <a:t>SRO</a:t>
            </a:r>
          </a:p>
          <a:p>
            <a:pPr algn="ctr"/>
            <a:r>
              <a:rPr lang="en-US" sz="1100" b="1" dirty="0">
                <a:latin typeface="+mj-lt"/>
              </a:rPr>
              <a:t>… &amp; many  more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E87290-AB93-4E66-9F18-2B3E72A0E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92" y="302242"/>
            <a:ext cx="3473311" cy="3473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BA7167-C350-4A62-85E1-2E9CCE897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903" y="1919797"/>
            <a:ext cx="566737" cy="942663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977BC2A6-9046-4292-A668-272F2B809956}"/>
              </a:ext>
            </a:extLst>
          </p:cNvPr>
          <p:cNvSpPr/>
          <p:nvPr/>
        </p:nvSpPr>
        <p:spPr>
          <a:xfrm>
            <a:off x="4866703" y="21786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702BE3C-60F3-4375-A833-42AEEC5CC3E9}"/>
              </a:ext>
            </a:extLst>
          </p:cNvPr>
          <p:cNvSpPr/>
          <p:nvPr/>
        </p:nvSpPr>
        <p:spPr>
          <a:xfrm>
            <a:off x="7327934" y="16939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206E3B5-9500-43FB-B13C-847862AE1ADF}"/>
              </a:ext>
            </a:extLst>
          </p:cNvPr>
          <p:cNvSpPr/>
          <p:nvPr/>
        </p:nvSpPr>
        <p:spPr>
          <a:xfrm rot="10800000">
            <a:off x="7329210" y="24883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1CD9C6-D94F-4298-A5E9-EED86D60C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52" y="1542987"/>
            <a:ext cx="816938" cy="1120274"/>
          </a:xfrm>
          <a:prstGeom prst="rect">
            <a:avLst/>
          </a:prstGeom>
        </p:spPr>
      </p:pic>
      <p:sp>
        <p:nvSpPr>
          <p:cNvPr id="27" name="Cloud 26">
            <a:extLst>
              <a:ext uri="{FF2B5EF4-FFF2-40B4-BE49-F238E27FC236}">
                <a16:creationId xmlns:a16="http://schemas.microsoft.com/office/drawing/2014/main" id="{9FF73AD3-7622-4141-B622-D1ABCCC2FF6A}"/>
              </a:ext>
            </a:extLst>
          </p:cNvPr>
          <p:cNvSpPr/>
          <p:nvPr/>
        </p:nvSpPr>
        <p:spPr>
          <a:xfrm>
            <a:off x="8745826" y="3282895"/>
            <a:ext cx="1129579" cy="84210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FC5EB3-E05C-482A-9395-689D9C3DF701}"/>
              </a:ext>
            </a:extLst>
          </p:cNvPr>
          <p:cNvSpPr txBox="1"/>
          <p:nvPr/>
        </p:nvSpPr>
        <p:spPr>
          <a:xfrm>
            <a:off x="8709052" y="3465856"/>
            <a:ext cx="137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Genie Skill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F3E872-673F-40DC-AB7A-E39893EC3C0C}"/>
              </a:ext>
            </a:extLst>
          </p:cNvPr>
          <p:cNvSpPr/>
          <p:nvPr/>
        </p:nvSpPr>
        <p:spPr>
          <a:xfrm>
            <a:off x="8433586" y="4550818"/>
            <a:ext cx="1580321" cy="38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Intent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FAC49A-3F01-45E4-BDA1-A505A9F774FF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6702640" y="4938444"/>
            <a:ext cx="2521107" cy="50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4566A1-9B3E-43E8-A5AC-C527B791A030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8306342" y="4938444"/>
            <a:ext cx="917405" cy="59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3366A41-23BA-4F5F-86BD-4E115CAE3382}"/>
              </a:ext>
            </a:extLst>
          </p:cNvPr>
          <p:cNvCxnSpPr>
            <a:cxnSpLocks/>
            <a:stCxn id="44" idx="2"/>
            <a:endCxn id="59" idx="3"/>
          </p:cNvCxnSpPr>
          <p:nvPr/>
        </p:nvCxnSpPr>
        <p:spPr>
          <a:xfrm flipH="1">
            <a:off x="9221432" y="4938444"/>
            <a:ext cx="2315" cy="50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37F010C-96E7-461B-9737-303BEC9F63B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9223747" y="4938444"/>
            <a:ext cx="1051273" cy="484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loud 56">
            <a:extLst>
              <a:ext uri="{FF2B5EF4-FFF2-40B4-BE49-F238E27FC236}">
                <a16:creationId xmlns:a16="http://schemas.microsoft.com/office/drawing/2014/main" id="{070F0B33-4A17-432A-8A07-41DA03A385AA}"/>
              </a:ext>
            </a:extLst>
          </p:cNvPr>
          <p:cNvSpPr/>
          <p:nvPr/>
        </p:nvSpPr>
        <p:spPr>
          <a:xfrm>
            <a:off x="5555974" y="5423076"/>
            <a:ext cx="1307953" cy="131839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Sandbox Status</a:t>
            </a:r>
          </a:p>
        </p:txBody>
      </p:sp>
      <p:sp>
        <p:nvSpPr>
          <p:cNvPr id="58" name="Cloud 57">
            <a:extLst>
              <a:ext uri="{FF2B5EF4-FFF2-40B4-BE49-F238E27FC236}">
                <a16:creationId xmlns:a16="http://schemas.microsoft.com/office/drawing/2014/main" id="{ECF73005-483F-41C6-AA48-52F6A980E54A}"/>
              </a:ext>
            </a:extLst>
          </p:cNvPr>
          <p:cNvSpPr/>
          <p:nvPr/>
        </p:nvSpPr>
        <p:spPr>
          <a:xfrm>
            <a:off x="6998389" y="5423076"/>
            <a:ext cx="1406609" cy="131839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Daily</a:t>
            </a:r>
          </a:p>
          <a:p>
            <a:pPr algn="ctr"/>
            <a:r>
              <a:rPr lang="en-US" sz="1100" dirty="0"/>
              <a:t>Merchant</a:t>
            </a:r>
          </a:p>
          <a:p>
            <a:pPr algn="ctr"/>
            <a:r>
              <a:rPr lang="en-US" sz="1100" dirty="0"/>
              <a:t>Transaction</a:t>
            </a:r>
          </a:p>
          <a:p>
            <a:pPr algn="ctr"/>
            <a:r>
              <a:rPr lang="en-US" sz="1100" dirty="0"/>
              <a:t>Analysis</a:t>
            </a:r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id="{873289DC-AEBC-4D93-93F0-BD809F13B5EA}"/>
              </a:ext>
            </a:extLst>
          </p:cNvPr>
          <p:cNvSpPr/>
          <p:nvPr/>
        </p:nvSpPr>
        <p:spPr>
          <a:xfrm>
            <a:off x="8567455" y="5364265"/>
            <a:ext cx="1307953" cy="142266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Specific Time Merchant Transaction Analysis</a:t>
            </a:r>
          </a:p>
        </p:txBody>
      </p:sp>
      <p:sp>
        <p:nvSpPr>
          <p:cNvPr id="60" name="Cloud 59">
            <a:extLst>
              <a:ext uri="{FF2B5EF4-FFF2-40B4-BE49-F238E27FC236}">
                <a16:creationId xmlns:a16="http://schemas.microsoft.com/office/drawing/2014/main" id="{0F81B413-6B2B-4590-A745-B0A05C183FA9}"/>
              </a:ext>
            </a:extLst>
          </p:cNvPr>
          <p:cNvSpPr/>
          <p:nvPr/>
        </p:nvSpPr>
        <p:spPr>
          <a:xfrm>
            <a:off x="10009871" y="5364265"/>
            <a:ext cx="1231286" cy="12688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Open Events for SRO team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7F7F82F-FC95-480D-B3DC-F8912EB487E7}"/>
              </a:ext>
            </a:extLst>
          </p:cNvPr>
          <p:cNvCxnSpPr>
            <a:cxnSpLocks/>
          </p:cNvCxnSpPr>
          <p:nvPr/>
        </p:nvCxnSpPr>
        <p:spPr>
          <a:xfrm flipH="1">
            <a:off x="9310615" y="4168597"/>
            <a:ext cx="1" cy="35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>
            <a:extLst>
              <a:ext uri="{FF2B5EF4-FFF2-40B4-BE49-F238E27FC236}">
                <a16:creationId xmlns:a16="http://schemas.microsoft.com/office/drawing/2014/main" id="{48EF49A6-D34E-4DFB-BC6B-EFFC41A4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3" y="4037417"/>
            <a:ext cx="10515600" cy="1325563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93287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A45DFCF-54F9-43F1-AD1C-4B3DA84F5BD7}"/>
              </a:ext>
            </a:extLst>
          </p:cNvPr>
          <p:cNvSpPr/>
          <p:nvPr/>
        </p:nvSpPr>
        <p:spPr>
          <a:xfrm>
            <a:off x="8167432" y="3717601"/>
            <a:ext cx="4024568" cy="15668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2CE543-4E42-487D-A416-F99FF7222DA2}"/>
              </a:ext>
            </a:extLst>
          </p:cNvPr>
          <p:cNvSpPr/>
          <p:nvPr/>
        </p:nvSpPr>
        <p:spPr>
          <a:xfrm>
            <a:off x="6530973" y="1105785"/>
            <a:ext cx="2743200" cy="8080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18E7C-B32E-44C4-8FE7-F488350E4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88" y="72570"/>
            <a:ext cx="10515600" cy="1325563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1D00D7-D5AF-47D8-8846-911FC9C9A163}"/>
              </a:ext>
            </a:extLst>
          </p:cNvPr>
          <p:cNvSpPr/>
          <p:nvPr/>
        </p:nvSpPr>
        <p:spPr>
          <a:xfrm>
            <a:off x="2398955" y="2227228"/>
            <a:ext cx="2958202" cy="22114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A6CF8-764F-4E53-A20B-73507F1DB56E}"/>
              </a:ext>
            </a:extLst>
          </p:cNvPr>
          <p:cNvSpPr txBox="1"/>
          <p:nvPr/>
        </p:nvSpPr>
        <p:spPr>
          <a:xfrm>
            <a:off x="2609969" y="2640244"/>
            <a:ext cx="262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Alexa Lambda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02B70-7635-4C95-ACE9-BD90BA79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885" y="2003101"/>
            <a:ext cx="1876425" cy="1566843"/>
          </a:xfrm>
          <a:prstGeom prst="rect">
            <a:avLst/>
          </a:prstGeom>
        </p:spPr>
      </p:pic>
      <p:pic>
        <p:nvPicPr>
          <p:cNvPr id="1026" name="Picture 2" descr="https://www.bimcommunity.com/files/images/userlib/cloud1.png">
            <a:extLst>
              <a:ext uri="{FF2B5EF4-FFF2-40B4-BE49-F238E27FC236}">
                <a16:creationId xmlns:a16="http://schemas.microsoft.com/office/drawing/2014/main" id="{2883D53F-49F4-499D-98DC-DDACB8E9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85" y="4239691"/>
            <a:ext cx="2830934" cy="227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44B83B-0347-42F6-BF26-00044C822CF9}"/>
              </a:ext>
            </a:extLst>
          </p:cNvPr>
          <p:cNvSpPr txBox="1"/>
          <p:nvPr/>
        </p:nvSpPr>
        <p:spPr>
          <a:xfrm>
            <a:off x="5976961" y="5046653"/>
            <a:ext cx="1637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WP Web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D10E9-FA3E-4295-B241-DA1B828DD957}"/>
              </a:ext>
            </a:extLst>
          </p:cNvPr>
          <p:cNvSpPr txBox="1"/>
          <p:nvPr/>
        </p:nvSpPr>
        <p:spPr>
          <a:xfrm>
            <a:off x="6762217" y="1308210"/>
            <a:ext cx="2115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</a:t>
            </a:r>
            <a:r>
              <a:rPr lang="en-US" sz="2000" dirty="0"/>
              <a:t>Pay</a:t>
            </a:r>
            <a:r>
              <a:rPr lang="en-US" dirty="0"/>
              <a:t> Sandbox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049D46-4592-4C63-A9AB-CB685AE9AFE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236211" y="1509823"/>
            <a:ext cx="1294762" cy="13150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F39D63-C035-4B18-B80D-2C84F16A78E3}"/>
              </a:ext>
            </a:extLst>
          </p:cNvPr>
          <p:cNvCxnSpPr>
            <a:cxnSpLocks/>
          </p:cNvCxnSpPr>
          <p:nvPr/>
        </p:nvCxnSpPr>
        <p:spPr>
          <a:xfrm>
            <a:off x="5097564" y="3991732"/>
            <a:ext cx="850912" cy="5811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9D160C5-8B70-46F9-B52E-7BA9576B94A6}"/>
              </a:ext>
            </a:extLst>
          </p:cNvPr>
          <p:cNvSpPr/>
          <p:nvPr/>
        </p:nvSpPr>
        <p:spPr>
          <a:xfrm>
            <a:off x="9013607" y="2356583"/>
            <a:ext cx="2173583" cy="80807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A34CF8-6B6D-4238-B54F-D49727FCEB5A}"/>
              </a:ext>
            </a:extLst>
          </p:cNvPr>
          <p:cNvSpPr txBox="1"/>
          <p:nvPr/>
        </p:nvSpPr>
        <p:spPr>
          <a:xfrm>
            <a:off x="9377136" y="2591291"/>
            <a:ext cx="167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AWS Kafka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97D861-8477-44FB-9B44-C740C3DA9714}"/>
              </a:ext>
            </a:extLst>
          </p:cNvPr>
          <p:cNvSpPr/>
          <p:nvPr/>
        </p:nvSpPr>
        <p:spPr>
          <a:xfrm>
            <a:off x="8295011" y="3951725"/>
            <a:ext cx="1084685" cy="8080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374DDE-ED81-4B3A-843F-AD816C798E49}"/>
              </a:ext>
            </a:extLst>
          </p:cNvPr>
          <p:cNvSpPr txBox="1"/>
          <p:nvPr/>
        </p:nvSpPr>
        <p:spPr>
          <a:xfrm>
            <a:off x="8365713" y="4059739"/>
            <a:ext cx="93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eComm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06B60C-8E56-4FB9-A828-D19E245FAC2C}"/>
              </a:ext>
            </a:extLst>
          </p:cNvPr>
          <p:cNvSpPr/>
          <p:nvPr/>
        </p:nvSpPr>
        <p:spPr>
          <a:xfrm>
            <a:off x="9627481" y="3937235"/>
            <a:ext cx="845507" cy="8080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366BA9-B78E-4941-BE61-AC196F269016}"/>
              </a:ext>
            </a:extLst>
          </p:cNvPr>
          <p:cNvSpPr txBox="1"/>
          <p:nvPr/>
        </p:nvSpPr>
        <p:spPr>
          <a:xfrm>
            <a:off x="9627482" y="4106563"/>
            <a:ext cx="8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Vantiv Core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95EA92-0B5E-4004-B342-AA0CC08C1839}"/>
              </a:ext>
            </a:extLst>
          </p:cNvPr>
          <p:cNvSpPr/>
          <p:nvPr/>
        </p:nvSpPr>
        <p:spPr>
          <a:xfrm>
            <a:off x="10704464" y="3937235"/>
            <a:ext cx="1363489" cy="8080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3CB030-9248-438E-827B-B6216DF22A19}"/>
              </a:ext>
            </a:extLst>
          </p:cNvPr>
          <p:cNvSpPr txBox="1"/>
          <p:nvPr/>
        </p:nvSpPr>
        <p:spPr>
          <a:xfrm>
            <a:off x="10843865" y="4045381"/>
            <a:ext cx="108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WP Heritage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4AEEE1E2-77D8-4A6A-A121-1ABE96A676CE}"/>
              </a:ext>
            </a:extLst>
          </p:cNvPr>
          <p:cNvSpPr/>
          <p:nvPr/>
        </p:nvSpPr>
        <p:spPr>
          <a:xfrm>
            <a:off x="9826950" y="3158701"/>
            <a:ext cx="446567" cy="5588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E90B5321-453D-410A-AFD4-BCA83159CC43}"/>
              </a:ext>
            </a:extLst>
          </p:cNvPr>
          <p:cNvSpPr/>
          <p:nvPr/>
        </p:nvSpPr>
        <p:spPr>
          <a:xfrm rot="16200000">
            <a:off x="8474607" y="2622107"/>
            <a:ext cx="446567" cy="5459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11EEFF-50B3-4A22-BD08-8DCF56846222}"/>
              </a:ext>
            </a:extLst>
          </p:cNvPr>
          <p:cNvCxnSpPr>
            <a:cxnSpLocks/>
          </p:cNvCxnSpPr>
          <p:nvPr/>
        </p:nvCxnSpPr>
        <p:spPr>
          <a:xfrm>
            <a:off x="1870934" y="3429000"/>
            <a:ext cx="512294" cy="9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0233616-D6BE-4CD2-8D0B-370EE09E5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" y="2453693"/>
            <a:ext cx="1783872" cy="178387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61A3D7-AEC0-4105-A327-82E89B4BE08A}"/>
              </a:ext>
            </a:extLst>
          </p:cNvPr>
          <p:cNvSpPr txBox="1"/>
          <p:nvPr/>
        </p:nvSpPr>
        <p:spPr>
          <a:xfrm>
            <a:off x="3224505" y="3112068"/>
            <a:ext cx="3659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Worldpay </a:t>
            </a:r>
          </a:p>
          <a:p>
            <a:r>
              <a:rPr lang="en-US" dirty="0"/>
              <a:t>   Payment                  </a:t>
            </a:r>
          </a:p>
          <a:p>
            <a:r>
              <a:rPr lang="en-US" dirty="0"/>
              <a:t>Skill/Intents</a:t>
            </a:r>
          </a:p>
          <a:p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4C8DD9-74AD-4669-8A81-D173E1C86C0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388611" y="2786523"/>
            <a:ext cx="1377274" cy="1907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0E50D93-D14E-473A-B5F7-465D89F6F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908" y="2681600"/>
            <a:ext cx="1135805" cy="61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dreamtownkids.com/wp-content/uploads/2017/07/confusedshopp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647"/>
            <a:ext cx="678254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7572652" y="89452"/>
            <a:ext cx="4301509" cy="3781212"/>
          </a:xfrm>
          <a:prstGeom prst="cloudCallout">
            <a:avLst>
              <a:gd name="adj1" fmla="val -126777"/>
              <a:gd name="adj2" fmla="val 18335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990" y="6018063"/>
            <a:ext cx="11744738" cy="4920030"/>
          </a:xfrm>
          <a:solidFill>
            <a:srgbClr val="FFFFFF">
              <a:alpha val="41961"/>
            </a:srgbClr>
          </a:solidFill>
        </p:spPr>
        <p:txBody>
          <a:bodyPr>
            <a:normAutofit/>
          </a:bodyPr>
          <a:lstStyle/>
          <a:p>
            <a:r>
              <a:rPr lang="en-US" sz="2400" dirty="0"/>
              <a:t>In the past, merchants needed to navigate to Worldpay </a:t>
            </a:r>
            <a:r>
              <a:rPr lang="en-US" sz="2400" dirty="0" err="1"/>
              <a:t>Github</a:t>
            </a:r>
            <a:r>
              <a:rPr lang="en-US" sz="2400" dirty="0"/>
              <a:t> IO to check status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98113" y="699485"/>
            <a:ext cx="3258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Imagine! It would have been so easy if I just need to ask about sandbox status and genie appears and tells me about it. That will make life so easy. </a:t>
            </a:r>
          </a:p>
          <a:p>
            <a:endParaRPr lang="en-US" dirty="0"/>
          </a:p>
          <a:p>
            <a:r>
              <a:rPr lang="en-US" dirty="0"/>
              <a:t>But it’s just what you can imagine of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0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ndbox demo2">
            <a:hlinkClick r:id="" action="ppaction://media"/>
            <a:extLst>
              <a:ext uri="{FF2B5EF4-FFF2-40B4-BE49-F238E27FC236}">
                <a16:creationId xmlns:a16="http://schemas.microsoft.com/office/drawing/2014/main" id="{9F7CCFB6-F97F-40E5-BB3D-F48B0BFB30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3195" y="758471"/>
            <a:ext cx="9680713" cy="53765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9C220-42E9-4625-B89E-1670293B6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2" y="190249"/>
            <a:ext cx="1455807" cy="19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9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Analysis (Merchants)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2740025"/>
            <a:ext cx="7238999" cy="4351338"/>
          </a:xfrm>
        </p:spPr>
        <p:txBody>
          <a:bodyPr/>
          <a:lstStyle/>
          <a:p>
            <a:r>
              <a:rPr lang="en-US" dirty="0"/>
              <a:t>Get total transactions, and the number of approved transactions for the current day</a:t>
            </a:r>
          </a:p>
          <a:p>
            <a:r>
              <a:rPr lang="en-US" dirty="0"/>
              <a:t>Get a combined total transactions and approved transactions for a number of previous days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476250" y="1425235"/>
            <a:ext cx="3320823" cy="2075543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Genie, give me today’s transaction summary. I have a good feeling!</a:t>
            </a:r>
          </a:p>
        </p:txBody>
      </p:sp>
      <p:pic>
        <p:nvPicPr>
          <p:cNvPr id="3074" name="Picture 2" descr="Image result for guy in su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5782" y="3500778"/>
            <a:ext cx="4695825" cy="686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rchant demo2">
            <a:hlinkClick r:id="" action="ppaction://media"/>
            <a:extLst>
              <a:ext uri="{FF2B5EF4-FFF2-40B4-BE49-F238E27FC236}">
                <a16:creationId xmlns:a16="http://schemas.microsoft.com/office/drawing/2014/main" id="{7FF41126-9F1E-449D-B7D3-99C6A2FA97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1846" y="651263"/>
            <a:ext cx="9876622" cy="555547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3D860A-949B-45CC-8E15-F9D0DDE1A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6" y="70980"/>
            <a:ext cx="1455807" cy="19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1278" y="407510"/>
            <a:ext cx="10515600" cy="1325563"/>
          </a:xfrm>
        </p:spPr>
        <p:txBody>
          <a:bodyPr/>
          <a:lstStyle/>
          <a:p>
            <a:r>
              <a:rPr lang="en-US" dirty="0"/>
              <a:t>The Fun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3073"/>
            <a:ext cx="10515600" cy="5124927"/>
          </a:xfrm>
        </p:spPr>
        <p:txBody>
          <a:bodyPr/>
          <a:lstStyle/>
          <a:p>
            <a:r>
              <a:rPr lang="en-US" dirty="0"/>
              <a:t>Account Linking Implementation and test</a:t>
            </a:r>
          </a:p>
          <a:p>
            <a:r>
              <a:rPr lang="en-US" dirty="0"/>
              <a:t>Connecting with RDS</a:t>
            </a:r>
          </a:p>
          <a:p>
            <a:r>
              <a:rPr lang="en-US" dirty="0"/>
              <a:t>Proxy Issues to connect to inhouse resources and services</a:t>
            </a:r>
          </a:p>
          <a:p>
            <a:r>
              <a:rPr lang="en-US" dirty="0"/>
              <a:t>Email Authentication (Half Way there)</a:t>
            </a:r>
          </a:p>
        </p:txBody>
      </p:sp>
    </p:spTree>
    <p:extLst>
      <p:ext uri="{BB962C8B-B14F-4D97-AF65-F5344CB8AC3E}">
        <p14:creationId xmlns:p14="http://schemas.microsoft.com/office/powerpoint/2010/main" val="415310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8235" y="444638"/>
            <a:ext cx="10515600" cy="1325563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3697"/>
            <a:ext cx="10515600" cy="4351338"/>
          </a:xfrm>
        </p:spPr>
        <p:txBody>
          <a:bodyPr/>
          <a:lstStyle/>
          <a:p>
            <a:r>
              <a:rPr lang="en-US" dirty="0"/>
              <a:t>More intents can be added for larger set of end users</a:t>
            </a:r>
          </a:p>
          <a:p>
            <a:r>
              <a:rPr lang="en-US" dirty="0"/>
              <a:t>Replacing AWS Lambda with VAP (Inhouse services)</a:t>
            </a:r>
          </a:p>
          <a:p>
            <a:r>
              <a:rPr lang="en-US" dirty="0"/>
              <a:t>Adding more authentication for the merchants</a:t>
            </a:r>
          </a:p>
          <a:p>
            <a:r>
              <a:rPr lang="en-US" dirty="0"/>
              <a:t>Optimize the overall response time </a:t>
            </a:r>
          </a:p>
          <a:p>
            <a:r>
              <a:rPr lang="en-US" dirty="0"/>
              <a:t>Account Linking for better </a:t>
            </a:r>
            <a:r>
              <a:rPr lang="en-US"/>
              <a:t>customer experience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7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239</Words>
  <Application>Microsoft Office PowerPoint</Application>
  <PresentationFormat>Widescreen</PresentationFormat>
  <Paragraphs>53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Algerian</vt:lpstr>
      <vt:lpstr>Arial</vt:lpstr>
      <vt:lpstr>Arial Black</vt:lpstr>
      <vt:lpstr>Arial Rounded MT Bold</vt:lpstr>
      <vt:lpstr>Calibri</vt:lpstr>
      <vt:lpstr>Calibri Light</vt:lpstr>
      <vt:lpstr>Office Theme</vt:lpstr>
      <vt:lpstr>PowerPoint Presentation</vt:lpstr>
      <vt:lpstr>Project Overview</vt:lpstr>
      <vt:lpstr>System Architecture</vt:lpstr>
      <vt:lpstr>PowerPoint Presentation</vt:lpstr>
      <vt:lpstr>PowerPoint Presentation</vt:lpstr>
      <vt:lpstr>Transaction Analysis (Merchants)</vt:lpstr>
      <vt:lpstr>PowerPoint Presentation</vt:lpstr>
      <vt:lpstr>The Fun Challenges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Kartik</dc:creator>
  <cp:lastModifiedBy>Kartik</cp:lastModifiedBy>
  <cp:revision>25</cp:revision>
  <dcterms:created xsi:type="dcterms:W3CDTF">2018-12-12T15:57:39Z</dcterms:created>
  <dcterms:modified xsi:type="dcterms:W3CDTF">2018-12-12T20:37:05Z</dcterms:modified>
</cp:coreProperties>
</file>